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4606A69-139A-1F81-D82F-F764CB0000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44E80D8-12EF-710C-28E5-6279F99F5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F7410C9-3165-AFE4-76A2-4E08BEC30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2/6/2025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8F423A8-5FB0-7E09-1894-4CF2CC55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B28779E-09EA-04E8-3E8E-3409E3133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70729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E5E65FB-DD9A-7AFD-DAC0-C6B8AE911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93BF6B6-568A-72B0-61DA-A6E65D3E51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502B007-2A38-D842-CA9F-7FAB64C06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2/6/2025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39B37C9-B4AD-4FCD-8583-7E33D9853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E48C4C-A84F-D776-876D-1C3C030C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3978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EB9FBAA1-3639-63A6-023C-A982E0B00D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971AE55-32CB-7E10-663A-29016242E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C3869FA-BA9F-C06C-ACC6-9F7701582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2/6/2025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FA5E3E9-AA9F-81E1-BA7C-7D964376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3F8BD10-B3BE-880F-CBF5-612289BBD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242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D6A253B-C3AA-C6F1-0035-66736D39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196FAFA-2C68-578C-B19C-76AB6AED2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3296AD6-91DD-2929-A308-1E27CA8A5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2/6/2025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F51A436C-AE15-C425-1948-D9A0F6C7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2ABE862-5AD6-E5E9-A174-E1B5E0CAB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51183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CCA91C4-50CB-73F1-550A-F533EBBB8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3433CC84-C5A9-D204-5964-17156965AB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E8FF916-C5A7-3345-DAB8-B95DBE78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2/6/2025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E5A847A-5869-A14C-C9BF-90B3DB46B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37E5A9D0-947B-25FB-A1D1-A825EA593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2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6FA5ED-9CF8-C5AC-384B-98C506BCD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A9A8AFB-81AE-1F02-A906-B475E714B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1981BF0-90ED-89A0-EB30-97AE549A5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E96DCC8A-66A6-30B0-BD50-B482B094D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2/6/2025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4400471-D8B0-561B-2CB3-8A52F1A9F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70D78505-B56E-D118-B537-2E4D6F996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404231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20752F-D1B3-F1F6-6BB9-F6F94F341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CC3641E-80D1-88D7-DDDB-1C9567A9F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198F503B-5747-C2E1-2B16-B3F9074B6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6231D797-4CF5-2DC7-A3BB-8CBE60E01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0622DFC1-FC8B-3BE1-24BE-338DFF21B6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A281E27E-E885-2AA4-CBE6-4C96483E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2/6/2025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BF1B09C4-5D42-EDA8-BA6B-A637CF1E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97EBC861-ADC4-DC25-404F-95FA234A6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51227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983F3F-3111-A206-B897-B53512B8B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A1C91587-7439-25F4-3F77-0E9581EB1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2/6/2025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139C9B65-1CC4-492E-96D5-619319D3E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760839DC-82D8-0721-BF7E-B7905BFB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4202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A74B380A-0197-8599-9D3C-404B217A8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2/6/2025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8FCF5F8A-0FDE-777C-933F-156D48E90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CE4C277-A9C9-391C-1F5B-E3344E592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11538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3A37CD2-D03C-DE73-B9A7-935AB9D96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389CB7B-A52E-8D94-A671-A9333EB9A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338E6D91-7B8F-16B3-FDEC-24C55A658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8E0464C-C220-4166-56EC-EE5C6F578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2/6/2025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00E9AAF-74C3-536E-0D2A-C0FD42D2D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F0A69C0-4A01-B46C-9C9E-8C71812D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71593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E533C42-1160-6404-683C-A76E78FD0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5AFCAB84-B135-F4E0-BE61-E8C3919C51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C0F23130-B955-E531-36CE-986CED92D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1F54E12-9482-FC7D-72FE-A483E6591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5E3FE-820D-4C9B-BDEC-3EE3599580C6}" type="datetimeFigureOut">
              <a:rPr lang="es-HN" smtClean="0"/>
              <a:t>2/6/2025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87977A7-2B62-8644-3CC5-5DD3419D2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C75F3CDA-A501-EF1E-F66B-4C0FD0FF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04080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7EE4515D-F186-8FFB-6920-1193B0DE8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A114088-D941-A123-EFF5-5FC971D89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3C8DBCF7-78E9-284A-4C08-62FEED96D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5E3FE-820D-4C9B-BDEC-3EE3599580C6}" type="datetimeFigureOut">
              <a:rPr lang="es-HN" smtClean="0"/>
              <a:t>2/6/2025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FC29386-1AF1-D14E-B30C-5FB4B1A1F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47CF969-23CD-D5F3-27D1-67E9EA14C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69494-1CD1-4595-A2F1-43F458061034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35450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C1DD1A8A-57D5-4A81-AD04-532B043C56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cono&#10;&#10;Descripción generada automáticamente">
            <a:extLst>
              <a:ext uri="{FF2B5EF4-FFF2-40B4-BE49-F238E27FC236}">
                <a16:creationId xmlns:a16="http://schemas.microsoft.com/office/drawing/2014/main" xmlns="" id="{D8677C64-5DCA-E580-1245-7504A075FA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89" b="25561"/>
          <a:stretch/>
        </p:blipFill>
        <p:spPr>
          <a:xfrm>
            <a:off x="-1" y="10"/>
            <a:ext cx="1220302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07891EC-4501-44ED-A8C8-B11B6DB767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5B1B34B-9EE7-B8FE-4476-894EEAAD6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8523798" cy="163577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s-ES" sz="5200" b="1" dirty="0">
                <a:solidFill>
                  <a:schemeClr val="bg1"/>
                </a:solidFill>
                <a:latin typeface="Aptos" pitchFamily="34" charset="0"/>
              </a:rPr>
              <a:t>Resumen de Reclamos del mes </a:t>
            </a:r>
            <a:r>
              <a:rPr lang="es-ES" sz="5200" b="1" dirty="0" smtClean="0">
                <a:solidFill>
                  <a:schemeClr val="bg1"/>
                </a:solidFill>
                <a:latin typeface="Aptos" pitchFamily="34" charset="0"/>
              </a:rPr>
              <a:t>de </a:t>
            </a:r>
            <a:r>
              <a:rPr lang="es-ES" sz="5200" b="1" dirty="0" smtClean="0">
                <a:solidFill>
                  <a:schemeClr val="bg1"/>
                </a:solidFill>
                <a:latin typeface="Aptos" pitchFamily="34" charset="0"/>
              </a:rPr>
              <a:t>Mayo</a:t>
            </a:r>
            <a:r>
              <a:rPr lang="es-ES" sz="5200" b="1" dirty="0" smtClean="0">
                <a:solidFill>
                  <a:schemeClr val="bg1"/>
                </a:solidFill>
                <a:latin typeface="Aptos" pitchFamily="34" charset="0"/>
              </a:rPr>
              <a:t> </a:t>
            </a:r>
            <a:r>
              <a:rPr lang="es-ES" sz="5200" b="1" dirty="0" smtClean="0">
                <a:solidFill>
                  <a:schemeClr val="bg1"/>
                </a:solidFill>
                <a:latin typeface="Aptos" pitchFamily="34" charset="0"/>
              </a:rPr>
              <a:t>2025</a:t>
            </a:r>
            <a:endParaRPr lang="es-HN" sz="5200" b="1" dirty="0">
              <a:solidFill>
                <a:schemeClr val="bg1"/>
              </a:solidFill>
              <a:latin typeface="Aptos" pitchFamily="34" charset="0"/>
            </a:endParaRPr>
          </a:p>
        </p:txBody>
      </p:sp>
      <p:pic>
        <p:nvPicPr>
          <p:cNvPr id="9" name="Imagen 8" descr="Logotipo, nombre de la empresa&#10;&#10;Descripción generada automáticamente">
            <a:extLst>
              <a:ext uri="{FF2B5EF4-FFF2-40B4-BE49-F238E27FC236}">
                <a16:creationId xmlns:a16="http://schemas.microsoft.com/office/drawing/2014/main" xmlns="" id="{FC968CFD-9090-E365-6EEA-CDE230C58C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4448" y="-282446"/>
            <a:ext cx="2088000" cy="2088000"/>
          </a:xfrm>
          <a:prstGeom prst="rect">
            <a:avLst/>
          </a:prstGeom>
        </p:spPr>
      </p:pic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xmlns="" id="{724A702B-3789-80B4-9F90-1DA798C3F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201487"/>
              </p:ext>
            </p:extLst>
          </p:nvPr>
        </p:nvGraphicFramePr>
        <p:xfrm>
          <a:off x="837127" y="2562896"/>
          <a:ext cx="9946843" cy="26153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25905">
                  <a:extLst>
                    <a:ext uri="{9D8B030D-6E8A-4147-A177-3AD203B41FA5}">
                      <a16:colId xmlns:a16="http://schemas.microsoft.com/office/drawing/2014/main" xmlns="" val="1269484684"/>
                    </a:ext>
                  </a:extLst>
                </a:gridCol>
                <a:gridCol w="1320938">
                  <a:extLst>
                    <a:ext uri="{9D8B030D-6E8A-4147-A177-3AD203B41FA5}">
                      <a16:colId xmlns:a16="http://schemas.microsoft.com/office/drawing/2014/main" xmlns="" val="3443784216"/>
                    </a:ext>
                  </a:extLst>
                </a:gridCol>
              </a:tblGrid>
              <a:tr h="708338">
                <a:tc gridSpan="2">
                  <a:txBody>
                    <a:bodyPr/>
                    <a:lstStyle/>
                    <a:p>
                      <a:pPr algn="ctr"/>
                      <a:r>
                        <a:rPr lang="es-HN" sz="20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ptos" pitchFamily="34" charset="0"/>
                        </a:rPr>
                        <a:t>RECLAMOS DEL USUARIO FINANCIERO EN LAS INSTITUCIONES SUPERVISADAS</a:t>
                      </a:r>
                      <a:r>
                        <a:rPr lang="es-HN" sz="28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ptos" pitchFamily="34" charset="0"/>
                        </a:rPr>
                        <a:t> </a:t>
                      </a:r>
                      <a:endParaRPr lang="es-HN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39384705"/>
                  </a:ext>
                </a:extLst>
              </a:tr>
              <a:tr h="476518">
                <a:tc>
                  <a:txBody>
                    <a:bodyPr/>
                    <a:lstStyle/>
                    <a:p>
                      <a:pPr algn="l"/>
                      <a:r>
                        <a:rPr lang="es-HN" sz="2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ptos" pitchFamily="34" charset="0"/>
                        </a:rPr>
                        <a:t>Cantidad total de reclamos recibidos en el mes </a:t>
                      </a:r>
                      <a:endParaRPr lang="es-HN" sz="32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ptos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s-HN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2265761"/>
                  </a:ext>
                </a:extLst>
              </a:tr>
              <a:tr h="578921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ptos" pitchFamily="34" charset="0"/>
                        </a:rPr>
                        <a:t>Porcentaje de reclamos resueltos a favor del usuario financiero </a:t>
                      </a:r>
                      <a:endParaRPr lang="es-HN" sz="32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S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ptos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4068073"/>
                  </a:ext>
                </a:extLst>
              </a:tr>
              <a:tr h="851594">
                <a:tc>
                  <a:txBody>
                    <a:bodyPr/>
                    <a:lstStyle/>
                    <a:p>
                      <a:r>
                        <a:rPr lang="es-HN" sz="20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ptos" pitchFamily="34" charset="0"/>
                        </a:rPr>
                        <a:t>Porcentaje de reclamos resueltos a favor de la institución supervisada </a:t>
                      </a:r>
                      <a:endParaRPr lang="es-HN" sz="32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800" kern="1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ptos" pitchFamily="34" charset="0"/>
                        </a:rPr>
                        <a:t>-</a:t>
                      </a:r>
                      <a:endParaRPr lang="es-HN" sz="2800" kern="1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ptos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6232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141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46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Resumen de Reclamos del mes de Mayo 2025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de Reclamos del mes de octubre 2023</dc:title>
  <dc:creator>Alejandra Elisa Garcia Figueroa</dc:creator>
  <cp:lastModifiedBy>Lizveth Adriana Barahona Ramirez</cp:lastModifiedBy>
  <cp:revision>21</cp:revision>
  <dcterms:created xsi:type="dcterms:W3CDTF">2023-11-13T22:03:33Z</dcterms:created>
  <dcterms:modified xsi:type="dcterms:W3CDTF">2025-06-02T23:54:22Z</dcterms:modified>
</cp:coreProperties>
</file>